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55325A-E1C7-4894-BBA9-55EF1535AED8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8F3B78-C757-42A9-81A5-D35ED0A6D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0454E-3A96-4092-B1A0-3A96F9EACD70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3CCE-E443-4B5E-AC0E-FF80DA57E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63FD-768E-4558-8B7E-D8B3C0979270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7D07C-BF06-45A1-97D7-E9E775953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1FE8A-99EF-475F-B13C-2FC3FB53899D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A3BC1-1156-47B9-B841-290BE088C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FBC707-9547-4571-AC8C-FAA1E7028A4F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A75E0C-FBE3-42E6-87FD-BBC8AD443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16FE4-10A0-4C9A-90D7-C5E4F6115FA5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9380F-D242-44E9-A16A-4D0C2C66E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53EAF8-DAD8-40B4-8638-638A7151BC38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0B2417-24B6-41E5-8BE5-F9C7D1BF5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21DB5-FF71-4FC7-95BF-04906301BBC9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C4C3-8291-4C3E-AB5F-9AB510C5C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6CD95C-1410-4939-8518-9C9C202490B8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77E85C-866C-40C1-8407-9650D2C3B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D9BBC2-2EFC-41BF-ACF9-520B6BCC65A0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198C85-7F97-47E4-AE06-35F6D9A30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43580F-AF5A-4EBF-9FAC-89E7A7EE7516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3574A2-5CD8-40D6-8CFA-C44E22A78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099C9C6-EA9E-48AB-BA13-9CD166158CBB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CFA6F51-EA4D-4F9B-AFC3-C2FEFACE3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5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5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sz="5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4800" b="1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dirty="0" smtClean="0"/>
              <a:t>(страдательный залог)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Если в конструкции указывается объект или материал, при помощи которого совершено действие, употребляется предлог </a:t>
            </a:r>
            <a:r>
              <a:rPr lang="ru-RU" sz="3600" i="1" smtClean="0"/>
              <a:t>with</a:t>
            </a:r>
            <a:r>
              <a:rPr lang="ru-RU" sz="3600" smtClean="0"/>
              <a:t>:</a:t>
            </a:r>
          </a:p>
          <a:p>
            <a:r>
              <a:rPr lang="en-US" sz="3600" smtClean="0">
                <a:solidFill>
                  <a:srgbClr val="7030A0"/>
                </a:solidFill>
              </a:rPr>
              <a:t>The room </a:t>
            </a:r>
            <a:r>
              <a:rPr lang="en-US" sz="3600" smtClean="0">
                <a:solidFill>
                  <a:srgbClr val="FF0000"/>
                </a:solidFill>
              </a:rPr>
              <a:t>was filled </a:t>
            </a:r>
            <a:r>
              <a:rPr lang="en-US" sz="3600" u="sng" smtClean="0">
                <a:solidFill>
                  <a:srgbClr val="7030A0"/>
                </a:solidFill>
              </a:rPr>
              <a:t>with </a:t>
            </a:r>
            <a:r>
              <a:rPr lang="en-US" sz="3600" smtClean="0">
                <a:solidFill>
                  <a:srgbClr val="7030A0"/>
                </a:solidFill>
              </a:rPr>
              <a:t>smoke. - </a:t>
            </a:r>
            <a:r>
              <a:rPr lang="ru-RU" sz="3600" smtClean="0">
                <a:solidFill>
                  <a:srgbClr val="7030A0"/>
                </a:solidFill>
              </a:rPr>
              <a:t>Комната была полна дыма</a:t>
            </a:r>
            <a:r>
              <a:rPr lang="en-US" sz="3600" smtClean="0">
                <a:solidFill>
                  <a:srgbClr val="7030A0"/>
                </a:solidFill>
              </a:rPr>
              <a:t>.</a:t>
            </a:r>
            <a:endParaRPr lang="ru-RU" sz="3600" smtClean="0">
              <a:solidFill>
                <a:srgbClr val="7030A0"/>
              </a:solidFill>
            </a:endParaRPr>
          </a:p>
          <a:p>
            <a:r>
              <a:rPr lang="en-US" sz="3600" smtClean="0">
                <a:solidFill>
                  <a:srgbClr val="7030A0"/>
                </a:solidFill>
              </a:rPr>
              <a:t>The finger </a:t>
            </a:r>
            <a:r>
              <a:rPr lang="en-US" sz="3600" smtClean="0">
                <a:solidFill>
                  <a:srgbClr val="FF0000"/>
                </a:solidFill>
              </a:rPr>
              <a:t>was cut </a:t>
            </a:r>
            <a:r>
              <a:rPr lang="en-US" sz="3600" u="sng" smtClean="0">
                <a:solidFill>
                  <a:srgbClr val="7030A0"/>
                </a:solidFill>
              </a:rPr>
              <a:t>with</a:t>
            </a:r>
            <a:r>
              <a:rPr lang="en-US" sz="3600" smtClean="0">
                <a:solidFill>
                  <a:srgbClr val="7030A0"/>
                </a:solidFill>
              </a:rPr>
              <a:t> a knife. - </a:t>
            </a:r>
            <a:r>
              <a:rPr lang="ru-RU" sz="3600" smtClean="0">
                <a:solidFill>
                  <a:srgbClr val="7030A0"/>
                </a:solidFill>
              </a:rPr>
              <a:t>Палец порезали ножом</a:t>
            </a:r>
            <a:r>
              <a:rPr lang="en-US" sz="3600" smtClean="0">
                <a:solidFill>
                  <a:srgbClr val="7030A0"/>
                </a:solidFill>
              </a:rPr>
              <a:t>.</a:t>
            </a:r>
            <a:endParaRPr lang="ru-RU" sz="3600" smtClean="0">
              <a:solidFill>
                <a:srgbClr val="7030A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английском языке есть глаголы</a:t>
            </a:r>
            <a:r>
              <a:rPr lang="en-US" dirty="0" smtClean="0"/>
              <a:t>, </a:t>
            </a:r>
            <a:r>
              <a:rPr lang="ru-RU" dirty="0" smtClean="0"/>
              <a:t>употребление которых в пассиве чаще всего невозможно без </a:t>
            </a:r>
            <a:r>
              <a:rPr lang="en-US" i="1" dirty="0" smtClean="0">
                <a:solidFill>
                  <a:srgbClr val="FF0000"/>
                </a:solidFill>
              </a:rPr>
              <a:t>by-phrase</a:t>
            </a:r>
            <a:r>
              <a:rPr lang="en-US" dirty="0" smtClean="0"/>
              <a:t>, </a:t>
            </a:r>
            <a:r>
              <a:rPr lang="ru-RU" dirty="0" smtClean="0"/>
              <a:t>т</a:t>
            </a:r>
            <a:r>
              <a:rPr lang="en-US" dirty="0" smtClean="0"/>
              <a:t>.</a:t>
            </a:r>
            <a:r>
              <a:rPr lang="ru-RU" dirty="0" smtClean="0"/>
              <a:t>е</a:t>
            </a:r>
            <a:r>
              <a:rPr lang="en-US" dirty="0" smtClean="0"/>
              <a:t>. </a:t>
            </a:r>
            <a:r>
              <a:rPr lang="ru-RU" dirty="0" smtClean="0"/>
              <a:t>фразы</a:t>
            </a:r>
            <a:r>
              <a:rPr lang="en-US" dirty="0" smtClean="0"/>
              <a:t>, </a:t>
            </a:r>
            <a:r>
              <a:rPr lang="ru-RU" dirty="0" smtClean="0"/>
              <a:t>указывающей на деятеля производимого действия</a:t>
            </a:r>
            <a:r>
              <a:rPr lang="en-US" dirty="0" smtClean="0"/>
              <a:t>: 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tx2"/>
                </a:solidFill>
              </a:rPr>
              <a:t>to follow, to overtake, to seize, to visit, to govern, to characterize, to attract, to control, to rule, to influence, to confront, to attend, to accompany, to join, to cause, to bring about, to mark</a:t>
            </a:r>
            <a:r>
              <a:rPr lang="en-US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и т</a:t>
            </a:r>
            <a:r>
              <a:rPr lang="en-US" dirty="0" smtClean="0"/>
              <a:t>.</a:t>
            </a:r>
            <a:r>
              <a:rPr lang="ru-RU" dirty="0" err="1" smtClean="0"/>
              <a:t>д</a:t>
            </a:r>
            <a:r>
              <a:rPr lang="en-US" dirty="0" smtClean="0"/>
              <a:t>.: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7030A0"/>
                </a:solidFill>
              </a:rPr>
              <a:t>Не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is followed </a:t>
            </a:r>
            <a:r>
              <a:rPr lang="en-US" u="sng" dirty="0" smtClean="0">
                <a:solidFill>
                  <a:srgbClr val="7030A0"/>
                </a:solidFill>
              </a:rPr>
              <a:t>by</a:t>
            </a:r>
            <a:r>
              <a:rPr lang="en-US" dirty="0" smtClean="0">
                <a:solidFill>
                  <a:srgbClr val="7030A0"/>
                </a:solidFill>
              </a:rPr>
              <a:t> the police. - </a:t>
            </a:r>
            <a:r>
              <a:rPr lang="ru-RU" dirty="0" smtClean="0">
                <a:solidFill>
                  <a:srgbClr val="7030A0"/>
                </a:solidFill>
              </a:rPr>
              <a:t>Его преследует полиция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Содержимое 3"/>
          <p:cNvSpPr>
            <a:spLocks noGrp="1"/>
          </p:cNvSpPr>
          <p:nvPr>
            <p:ph sz="half" idx="1"/>
          </p:nvPr>
        </p:nvSpPr>
        <p:spPr>
          <a:xfrm>
            <a:off x="857250" y="1524000"/>
            <a:ext cx="4235450" cy="4664075"/>
          </a:xfrm>
        </p:spPr>
        <p:txBody>
          <a:bodyPr/>
          <a:lstStyle/>
          <a:p>
            <a:r>
              <a:rPr lang="ru-RU" sz="3600" smtClean="0"/>
              <a:t>Mary helps John.- Мэри помогает Джону.</a:t>
            </a:r>
            <a:endParaRPr lang="en-US" sz="3600" smtClean="0"/>
          </a:p>
          <a:p>
            <a:pPr>
              <a:buFont typeface="Wingdings 2" pitchFamily="18" charset="2"/>
              <a:buNone/>
            </a:pPr>
            <a:endParaRPr lang="en-US" sz="3600" smtClean="0"/>
          </a:p>
          <a:p>
            <a:r>
              <a:rPr lang="en-US" sz="3600" smtClean="0"/>
              <a:t>Mary helped John. - </a:t>
            </a:r>
            <a:r>
              <a:rPr lang="ru-RU" sz="3600" smtClean="0"/>
              <a:t>Мэри помогла Джону</a:t>
            </a:r>
            <a:r>
              <a:rPr lang="en-US" sz="3600" smtClean="0"/>
              <a:t>.</a:t>
            </a:r>
            <a:br>
              <a:rPr lang="en-US" sz="3600" smtClean="0"/>
            </a:br>
            <a:endParaRPr lang="ru-RU" sz="360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5" y="1524000"/>
            <a:ext cx="4214813" cy="4664075"/>
          </a:xfrm>
        </p:spPr>
        <p:txBody>
          <a:bodyPr/>
          <a:lstStyle/>
          <a:p>
            <a:r>
              <a:rPr lang="en-US" sz="3600" smtClean="0"/>
              <a:t>John </a:t>
            </a:r>
            <a:r>
              <a:rPr lang="en-US" sz="3600" smtClean="0">
                <a:solidFill>
                  <a:srgbClr val="FF0000"/>
                </a:solidFill>
              </a:rPr>
              <a:t>is helped </a:t>
            </a:r>
            <a:r>
              <a:rPr lang="en-US" sz="3600" smtClean="0"/>
              <a:t>by Mary. - </a:t>
            </a:r>
            <a:r>
              <a:rPr lang="ru-RU" sz="3600" smtClean="0"/>
              <a:t>Джону помогает Мэри</a:t>
            </a:r>
            <a:r>
              <a:rPr lang="en-US" sz="3600" smtClean="0"/>
              <a:t>.</a:t>
            </a:r>
          </a:p>
          <a:p>
            <a:pPr>
              <a:buFont typeface="Wingdings 2" pitchFamily="18" charset="2"/>
              <a:buNone/>
            </a:pPr>
            <a:endParaRPr lang="en-US" sz="3600" smtClean="0"/>
          </a:p>
          <a:p>
            <a:r>
              <a:rPr lang="en-US" sz="3600" smtClean="0"/>
              <a:t>John </a:t>
            </a:r>
            <a:r>
              <a:rPr lang="en-US" sz="3600" smtClean="0">
                <a:solidFill>
                  <a:srgbClr val="FF0000"/>
                </a:solidFill>
              </a:rPr>
              <a:t>was helped </a:t>
            </a:r>
            <a:r>
              <a:rPr lang="en-US" sz="3600" smtClean="0"/>
              <a:t>by Mary. - </a:t>
            </a:r>
            <a:r>
              <a:rPr lang="ru-RU" sz="3600" smtClean="0"/>
              <a:t>Джону помогла Мэри</a:t>
            </a:r>
            <a:r>
              <a:rPr lang="en-US" sz="3600" smtClean="0"/>
              <a:t>.</a:t>
            </a: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Содержимое 3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en-US" sz="3600" smtClean="0"/>
              <a:t>Mary will help John. – </a:t>
            </a:r>
          </a:p>
          <a:p>
            <a:pPr>
              <a:buFont typeface="Wingdings 2" pitchFamily="18" charset="2"/>
              <a:buNone/>
            </a:pPr>
            <a:r>
              <a:rPr lang="en-US" sz="3600" smtClean="0"/>
              <a:t>  </a:t>
            </a:r>
            <a:r>
              <a:rPr lang="ru-RU" sz="3600" smtClean="0"/>
              <a:t>Мэри поможет Джону</a:t>
            </a:r>
            <a:r>
              <a:rPr lang="en-US" sz="3600" smtClean="0"/>
              <a:t>.</a:t>
            </a:r>
          </a:p>
          <a:p>
            <a:r>
              <a:rPr lang="en-US" sz="3600" smtClean="0"/>
              <a:t>Mary is helping John. – </a:t>
            </a:r>
          </a:p>
          <a:p>
            <a:pPr>
              <a:buFont typeface="Wingdings 2" pitchFamily="18" charset="2"/>
              <a:buNone/>
            </a:pPr>
            <a:r>
              <a:rPr lang="en-US" sz="3600" smtClean="0"/>
              <a:t>  </a:t>
            </a:r>
            <a:r>
              <a:rPr lang="ru-RU" sz="3600" smtClean="0"/>
              <a:t>Мэри помогает Джону</a:t>
            </a:r>
            <a:r>
              <a:rPr lang="en-US" sz="3600" smtClean="0"/>
              <a:t>.</a:t>
            </a:r>
            <a:br>
              <a:rPr lang="en-US" sz="3600" smtClean="0"/>
            </a:br>
            <a:endParaRPr lang="ru-RU" sz="360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857750" y="1428750"/>
            <a:ext cx="4076700" cy="4759325"/>
          </a:xfrm>
        </p:spPr>
        <p:txBody>
          <a:bodyPr>
            <a:normAutofit fontScale="4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39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6700" dirty="0" smtClean="0"/>
              <a:t>John </a:t>
            </a:r>
            <a:r>
              <a:rPr lang="en-US" sz="6700" dirty="0" smtClean="0">
                <a:solidFill>
                  <a:srgbClr val="FF0000"/>
                </a:solidFill>
              </a:rPr>
              <a:t>will be helped </a:t>
            </a:r>
            <a:r>
              <a:rPr lang="en-US" sz="6700" dirty="0" smtClean="0"/>
              <a:t>by Mary. –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700" dirty="0" smtClean="0"/>
              <a:t>   </a:t>
            </a:r>
            <a:r>
              <a:rPr lang="ru-RU" sz="6700" dirty="0" smtClean="0"/>
              <a:t>Джону поможет Мэри</a:t>
            </a:r>
            <a:r>
              <a:rPr lang="en-US" sz="6700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67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67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67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6700" dirty="0" smtClean="0"/>
              <a:t>John </a:t>
            </a:r>
            <a:r>
              <a:rPr lang="en-US" sz="6700" dirty="0" smtClean="0">
                <a:solidFill>
                  <a:srgbClr val="FF0000"/>
                </a:solidFill>
              </a:rPr>
              <a:t>is being helped </a:t>
            </a:r>
            <a:r>
              <a:rPr lang="en-US" sz="6700" dirty="0" smtClean="0"/>
              <a:t>by Mary. –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700" dirty="0" smtClean="0"/>
              <a:t>   </a:t>
            </a:r>
            <a:r>
              <a:rPr lang="ru-RU" sz="6700" dirty="0" smtClean="0"/>
              <a:t>Джону</a:t>
            </a:r>
            <a:r>
              <a:rPr lang="en-US" sz="6700" dirty="0" smtClean="0"/>
              <a:t> (</a:t>
            </a:r>
            <a:r>
              <a:rPr lang="ru-RU" sz="6700" dirty="0" smtClean="0"/>
              <a:t>сейчас</a:t>
            </a:r>
            <a:r>
              <a:rPr lang="en-US" sz="6700" dirty="0" smtClean="0"/>
              <a:t>) </a:t>
            </a:r>
            <a:r>
              <a:rPr lang="ru-RU" sz="6700" dirty="0" smtClean="0"/>
              <a:t>помогает Мэри</a:t>
            </a:r>
            <a:r>
              <a:rPr lang="en-US" sz="6700" dirty="0" smtClean="0"/>
              <a:t>.</a:t>
            </a:r>
            <a:endParaRPr lang="ru-RU" sz="5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Содержимое 3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en-US" sz="3200" smtClean="0"/>
              <a:t>Mary was helping John. - </a:t>
            </a:r>
            <a:r>
              <a:rPr lang="ru-RU" sz="3200" smtClean="0"/>
              <a:t>Мэри помогала Джону</a:t>
            </a:r>
            <a:r>
              <a:rPr lang="en-US" sz="3200" smtClean="0"/>
              <a:t>.</a:t>
            </a:r>
          </a:p>
          <a:p>
            <a:pPr>
              <a:buFont typeface="Wingdings 2" pitchFamily="18" charset="2"/>
              <a:buNone/>
            </a:pPr>
            <a:endParaRPr lang="en-US" sz="3200" smtClean="0"/>
          </a:p>
          <a:p>
            <a:r>
              <a:rPr lang="en-US" sz="3200" smtClean="0"/>
              <a:t>Mary has helped John. - </a:t>
            </a:r>
            <a:r>
              <a:rPr lang="ru-RU" sz="3200" smtClean="0"/>
              <a:t>Мэри помогла Джону</a:t>
            </a:r>
            <a:r>
              <a:rPr lang="en-US" sz="3200" smtClean="0"/>
              <a:t>.</a:t>
            </a:r>
            <a:br>
              <a:rPr lang="en-US" sz="3200" smtClean="0"/>
            </a:br>
            <a:endParaRPr lang="ru-RU" sz="320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6313" y="1524000"/>
            <a:ext cx="4148137" cy="4664075"/>
          </a:xfrm>
        </p:spPr>
        <p:txBody>
          <a:bodyPr/>
          <a:lstStyle/>
          <a:p>
            <a:r>
              <a:rPr lang="en-US" sz="3200" smtClean="0"/>
              <a:t>John </a:t>
            </a:r>
            <a:r>
              <a:rPr lang="en-US" sz="3200" smtClean="0">
                <a:solidFill>
                  <a:srgbClr val="FF0000"/>
                </a:solidFill>
              </a:rPr>
              <a:t>was being helped </a:t>
            </a:r>
            <a:r>
              <a:rPr lang="en-US" sz="3200" smtClean="0"/>
              <a:t>by Mary. - </a:t>
            </a:r>
            <a:r>
              <a:rPr lang="ru-RU" sz="3200" smtClean="0"/>
              <a:t>Джону помогала Мэри</a:t>
            </a:r>
            <a:r>
              <a:rPr lang="en-US" sz="3200" smtClean="0"/>
              <a:t>.</a:t>
            </a:r>
          </a:p>
          <a:p>
            <a:pPr>
              <a:buFont typeface="Wingdings 2" pitchFamily="18" charset="2"/>
              <a:buNone/>
            </a:pPr>
            <a:endParaRPr lang="en-US" sz="3200" smtClean="0"/>
          </a:p>
          <a:p>
            <a:r>
              <a:rPr lang="en-US" sz="3200" smtClean="0"/>
              <a:t>John </a:t>
            </a:r>
            <a:r>
              <a:rPr lang="en-US" sz="3200" smtClean="0">
                <a:solidFill>
                  <a:srgbClr val="FF0000"/>
                </a:solidFill>
              </a:rPr>
              <a:t>has been helped </a:t>
            </a:r>
            <a:r>
              <a:rPr lang="en-US" sz="3200" smtClean="0"/>
              <a:t>by Mary. - </a:t>
            </a:r>
            <a:r>
              <a:rPr lang="ru-RU" sz="3200" smtClean="0"/>
              <a:t>Джону помогла Мэри</a:t>
            </a:r>
            <a:r>
              <a:rPr lang="en-US" sz="3200" smtClean="0"/>
              <a:t>.</a:t>
            </a: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0" name="Содержимое 3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en-US" smtClean="0"/>
              <a:t>Mary had helped John before Mother came. - </a:t>
            </a:r>
            <a:r>
              <a:rPr lang="ru-RU" smtClean="0"/>
              <a:t>Мэри помогла Джону до прихода мамы</a:t>
            </a:r>
            <a:r>
              <a:rPr lang="en-US" smtClean="0"/>
              <a:t>.</a:t>
            </a:r>
          </a:p>
          <a:p>
            <a:endParaRPr lang="en-US" smtClean="0"/>
          </a:p>
          <a:p>
            <a:r>
              <a:rPr lang="ru-RU" sz="3200" smtClean="0"/>
              <a:t>Mary will have helped John. - Мэри поможет Джону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00625" y="1524000"/>
            <a:ext cx="4143375" cy="4976813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/>
              <a:t>John </a:t>
            </a:r>
            <a:r>
              <a:rPr lang="en-US" sz="3200" dirty="0" smtClean="0">
                <a:solidFill>
                  <a:srgbClr val="FF0000"/>
                </a:solidFill>
              </a:rPr>
              <a:t>had been helped </a:t>
            </a:r>
            <a:r>
              <a:rPr lang="en-US" sz="3200" dirty="0" smtClean="0"/>
              <a:t>by Mary before Mother came. - </a:t>
            </a:r>
            <a:r>
              <a:rPr lang="ru-RU" sz="3200" dirty="0" smtClean="0"/>
              <a:t>Джону помогла Мэри до прихода мамы</a:t>
            </a:r>
            <a:r>
              <a:rPr lang="en-US" sz="3200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32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/>
              <a:t>John </a:t>
            </a:r>
            <a:r>
              <a:rPr lang="en-US" sz="3200" dirty="0" smtClean="0">
                <a:solidFill>
                  <a:srgbClr val="FF0000"/>
                </a:solidFill>
              </a:rPr>
              <a:t>will have been helped </a:t>
            </a:r>
            <a:r>
              <a:rPr lang="en-US" sz="3200" dirty="0" smtClean="0"/>
              <a:t>by Mary. - </a:t>
            </a:r>
            <a:r>
              <a:rPr lang="ru-RU" sz="3200" dirty="0" smtClean="0"/>
              <a:t>Джону поможет Мэри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smtClean="0">
                <a:effectLst/>
                <a:latin typeface="Arial" charset="0"/>
              </a:rPr>
              <a:t>Поставьте глагол в нужной форме: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2150" indent="-609600"/>
            <a:r>
              <a:rPr lang="en-GB" smtClean="0">
                <a:latin typeface="Corbel" pitchFamily="34" charset="0"/>
              </a:rPr>
              <a:t>“Romeo and Juliet” …  by Shakespeare.</a:t>
            </a:r>
          </a:p>
          <a:p>
            <a:pPr marL="692150" indent="-609600"/>
            <a:r>
              <a:rPr lang="en-GB" smtClean="0">
                <a:latin typeface="Corbel" pitchFamily="34" charset="0"/>
              </a:rPr>
              <a:t>Mr. Douglas … by the police.</a:t>
            </a:r>
          </a:p>
          <a:p>
            <a:pPr marL="692150" indent="-609600"/>
            <a:r>
              <a:rPr lang="en-GB" smtClean="0">
                <a:latin typeface="Corbel" pitchFamily="34" charset="0"/>
              </a:rPr>
              <a:t>They …  a new house.</a:t>
            </a:r>
          </a:p>
          <a:p>
            <a:pPr marL="692150" indent="-609600"/>
            <a:r>
              <a:rPr lang="en-GB" smtClean="0">
                <a:latin typeface="Corbel" pitchFamily="34" charset="0"/>
              </a:rPr>
              <a:t>Two hundred people … to my wedding.</a:t>
            </a:r>
          </a:p>
          <a:p>
            <a:pPr marL="692150" indent="-609600"/>
            <a:r>
              <a:rPr lang="en-GB" smtClean="0">
                <a:latin typeface="Corbel" pitchFamily="34" charset="0"/>
              </a:rPr>
              <a:t>The children … about the party.</a:t>
            </a:r>
          </a:p>
          <a:p>
            <a:pPr marL="692150" indent="-609600"/>
            <a:r>
              <a:rPr lang="en-GB" smtClean="0">
                <a:latin typeface="Corbel" pitchFamily="34" charset="0"/>
              </a:rPr>
              <a:t>Students …  not to talk during the examination.</a:t>
            </a:r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Arial" charset="0"/>
              </a:rPr>
              <a:t>Проверь себя: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2150" indent="-609600"/>
            <a:r>
              <a:rPr lang="en-GB" sz="2800" smtClean="0">
                <a:latin typeface="Corbel" pitchFamily="34" charset="0"/>
              </a:rPr>
              <a:t>“Romeo and Juliet” </a:t>
            </a:r>
            <a:r>
              <a:rPr lang="en-GB" sz="2800" smtClean="0">
                <a:solidFill>
                  <a:srgbClr val="CC3300"/>
                </a:solidFill>
                <a:latin typeface="Corbel" pitchFamily="34" charset="0"/>
              </a:rPr>
              <a:t>was written</a:t>
            </a:r>
            <a:r>
              <a:rPr lang="en-GB" sz="2800" smtClean="0">
                <a:latin typeface="Corbel" pitchFamily="34" charset="0"/>
              </a:rPr>
              <a:t> by Shakespeare.</a:t>
            </a:r>
          </a:p>
          <a:p>
            <a:pPr marL="692150" indent="-609600"/>
            <a:r>
              <a:rPr lang="en-GB" sz="2800" smtClean="0">
                <a:latin typeface="Corbel" pitchFamily="34" charset="0"/>
              </a:rPr>
              <a:t>Mr. Douglas </a:t>
            </a:r>
            <a:r>
              <a:rPr lang="en-GB" sz="2800" smtClean="0">
                <a:solidFill>
                  <a:srgbClr val="CC3300"/>
                </a:solidFill>
                <a:latin typeface="Corbel" pitchFamily="34" charset="0"/>
              </a:rPr>
              <a:t>was questioned</a:t>
            </a:r>
            <a:r>
              <a:rPr lang="en-GB" sz="2800" smtClean="0">
                <a:latin typeface="Corbel" pitchFamily="34" charset="0"/>
              </a:rPr>
              <a:t> by the police.</a:t>
            </a:r>
          </a:p>
          <a:p>
            <a:pPr marL="692150" indent="-609600"/>
            <a:r>
              <a:rPr lang="en-GB" sz="2800" smtClean="0">
                <a:latin typeface="Corbel" pitchFamily="34" charset="0"/>
              </a:rPr>
              <a:t>They </a:t>
            </a:r>
            <a:r>
              <a:rPr lang="en-GB" sz="2800" smtClean="0">
                <a:solidFill>
                  <a:srgbClr val="CC3300"/>
                </a:solidFill>
                <a:latin typeface="Corbel" pitchFamily="34" charset="0"/>
              </a:rPr>
              <a:t>were brought</a:t>
            </a:r>
            <a:r>
              <a:rPr lang="en-GB" sz="2800" smtClean="0">
                <a:latin typeface="Corbel" pitchFamily="34" charset="0"/>
              </a:rPr>
              <a:t> a new house.</a:t>
            </a:r>
          </a:p>
          <a:p>
            <a:pPr marL="692150" indent="-609600"/>
            <a:r>
              <a:rPr lang="en-GB" sz="2800" smtClean="0">
                <a:latin typeface="Corbel" pitchFamily="34" charset="0"/>
              </a:rPr>
              <a:t>Two hundred people </a:t>
            </a:r>
            <a:r>
              <a:rPr lang="en-GB" sz="2800" smtClean="0">
                <a:solidFill>
                  <a:srgbClr val="CC3300"/>
                </a:solidFill>
                <a:latin typeface="Corbel" pitchFamily="34" charset="0"/>
              </a:rPr>
              <a:t>will be</a:t>
            </a:r>
            <a:r>
              <a:rPr lang="en-GB" sz="2800" smtClean="0">
                <a:latin typeface="Corbel" pitchFamily="34" charset="0"/>
              </a:rPr>
              <a:t> </a:t>
            </a:r>
            <a:r>
              <a:rPr lang="en-GB" sz="2800" smtClean="0">
                <a:solidFill>
                  <a:srgbClr val="CC3300"/>
                </a:solidFill>
                <a:latin typeface="Corbel" pitchFamily="34" charset="0"/>
              </a:rPr>
              <a:t>invited</a:t>
            </a:r>
            <a:r>
              <a:rPr lang="en-GB" sz="2800" smtClean="0">
                <a:latin typeface="Corbel" pitchFamily="34" charset="0"/>
              </a:rPr>
              <a:t> to my wedding.</a:t>
            </a:r>
          </a:p>
          <a:p>
            <a:pPr marL="692150" indent="-609600"/>
            <a:r>
              <a:rPr lang="en-GB" sz="2800" smtClean="0">
                <a:latin typeface="Corbel" pitchFamily="34" charset="0"/>
              </a:rPr>
              <a:t>The children </a:t>
            </a:r>
            <a:r>
              <a:rPr lang="en-US" sz="2800" smtClean="0">
                <a:solidFill>
                  <a:srgbClr val="CC3300"/>
                </a:solidFill>
                <a:latin typeface="Corbel" pitchFamily="34" charset="0"/>
              </a:rPr>
              <a:t>were</a:t>
            </a:r>
            <a:r>
              <a:rPr lang="en-US" sz="2800" smtClean="0">
                <a:latin typeface="Corbel" pitchFamily="34" charset="0"/>
              </a:rPr>
              <a:t> </a:t>
            </a:r>
            <a:r>
              <a:rPr lang="en-GB" sz="2800" smtClean="0">
                <a:solidFill>
                  <a:srgbClr val="CC3300"/>
                </a:solidFill>
                <a:latin typeface="Corbel" pitchFamily="34" charset="0"/>
              </a:rPr>
              <a:t>told</a:t>
            </a:r>
            <a:r>
              <a:rPr lang="en-GB" sz="2800" smtClean="0">
                <a:latin typeface="Corbel" pitchFamily="34" charset="0"/>
              </a:rPr>
              <a:t> about the party.</a:t>
            </a:r>
          </a:p>
          <a:p>
            <a:pPr marL="692150" indent="-609600"/>
            <a:r>
              <a:rPr lang="en-GB" sz="2800" smtClean="0">
                <a:latin typeface="Corbel" pitchFamily="34" charset="0"/>
              </a:rPr>
              <a:t>Students </a:t>
            </a:r>
            <a:r>
              <a:rPr lang="en-GB" sz="2800" smtClean="0">
                <a:solidFill>
                  <a:srgbClr val="CC3300"/>
                </a:solidFill>
                <a:latin typeface="Corbel" pitchFamily="34" charset="0"/>
              </a:rPr>
              <a:t>are expected</a:t>
            </a:r>
            <a:r>
              <a:rPr lang="en-GB" sz="2800" smtClean="0">
                <a:latin typeface="Corbel" pitchFamily="34" charset="0"/>
              </a:rPr>
              <a:t> not to talk during the examination.</a:t>
            </a:r>
            <a:endParaRPr lang="ru-RU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smtClean="0"/>
              <a:t>The Passive Voice</a:t>
            </a:r>
            <a:r>
              <a:rPr lang="ru-RU" sz="4000" smtClean="0"/>
              <a:t> показывает, что лицо или предмет, обозначенные подлежащим, являются объектами действия, выраженного сказуемым:</a:t>
            </a:r>
          </a:p>
          <a:p>
            <a:r>
              <a:rPr lang="en-US" sz="4000" smtClean="0"/>
              <a:t>She </a:t>
            </a:r>
            <a:r>
              <a:rPr lang="en-US" sz="4000" smtClean="0">
                <a:solidFill>
                  <a:srgbClr val="FF0000"/>
                </a:solidFill>
              </a:rPr>
              <a:t>was woken </a:t>
            </a:r>
            <a:r>
              <a:rPr lang="en-US" sz="4000" smtClean="0"/>
              <a:t>from her sleep by his singing. - </a:t>
            </a:r>
            <a:r>
              <a:rPr lang="ru-RU" sz="4000" smtClean="0"/>
              <a:t>Она была разбужена его пением</a:t>
            </a:r>
            <a:r>
              <a:rPr lang="en-US" sz="4000" smtClean="0"/>
              <a:t>.</a:t>
            </a:r>
            <a:endParaRPr lang="ru-RU" sz="400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Образование</a:t>
            </a:r>
            <a:endParaRPr lang="ru-RU" smtClean="0"/>
          </a:p>
          <a:p>
            <a:r>
              <a:rPr lang="ru-RU" i="1" smtClean="0"/>
              <a:t>The Passive Voice</a:t>
            </a:r>
            <a:r>
              <a:rPr lang="ru-RU" smtClean="0"/>
              <a:t> образуется при помощи вспомогательного глагола </a:t>
            </a:r>
            <a:r>
              <a:rPr lang="ru-RU" i="1" smtClean="0">
                <a:solidFill>
                  <a:srgbClr val="FF0000"/>
                </a:solidFill>
              </a:rPr>
              <a:t>to be</a:t>
            </a:r>
            <a:r>
              <a:rPr lang="ru-RU" smtClean="0"/>
              <a:t> в соответствующем времени, лице и числе и причастия прошедшего времени смыслового глагола </a:t>
            </a:r>
            <a:r>
              <a:rPr lang="ru-RU" sz="2800" i="1" smtClean="0">
                <a:solidFill>
                  <a:srgbClr val="FF0000"/>
                </a:solidFill>
              </a:rPr>
              <a:t>Participle II</a:t>
            </a:r>
            <a:r>
              <a:rPr lang="ru-RU" sz="2800" smtClean="0">
                <a:solidFill>
                  <a:srgbClr val="FF0000"/>
                </a:solidFill>
              </a:rPr>
              <a:t>:</a:t>
            </a:r>
          </a:p>
          <a:p>
            <a:r>
              <a:rPr lang="ru-RU" smtClean="0">
                <a:solidFill>
                  <a:srgbClr val="C00000"/>
                </a:solidFill>
              </a:rPr>
              <a:t>The Passive Voice</a:t>
            </a:r>
          </a:p>
          <a:p>
            <a:r>
              <a:rPr lang="ru-RU" smtClean="0">
                <a:solidFill>
                  <a:srgbClr val="C00000"/>
                </a:solidFill>
              </a:rPr>
              <a:t>to be + Participle II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Отрицательная и вопросительная формы образуются по тем же правилам, что и формы действительного залога:</a:t>
            </a:r>
          </a:p>
          <a:p>
            <a:r>
              <a:rPr lang="ru-RU" smtClean="0"/>
              <a:t>в отрицательной форме частица подставится после вспомогательного глагола:</a:t>
            </a:r>
          </a:p>
          <a:p>
            <a:r>
              <a:rPr lang="en-US" smtClean="0"/>
              <a:t>John </a:t>
            </a:r>
            <a:r>
              <a:rPr lang="en-US" smtClean="0">
                <a:solidFill>
                  <a:srgbClr val="FF0000"/>
                </a:solidFill>
              </a:rPr>
              <a:t>isn't helped </a:t>
            </a:r>
            <a:r>
              <a:rPr lang="en-US" smtClean="0"/>
              <a:t>by Mary. - </a:t>
            </a:r>
            <a:r>
              <a:rPr lang="ru-RU" smtClean="0"/>
              <a:t>Джону Мэри не помогает</a:t>
            </a:r>
            <a:r>
              <a:rPr lang="en-US" smtClean="0"/>
              <a:t>.</a:t>
            </a:r>
            <a:endParaRPr lang="ru-RU" smtClean="0"/>
          </a:p>
          <a:p>
            <a:pPr algn="ctr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dirty="0" smtClean="0"/>
              <a:t>При сложной форме вспомогательного глагола частица </a:t>
            </a:r>
            <a:r>
              <a:rPr lang="ru-RU" sz="4000" dirty="0" err="1" smtClean="0"/>
              <a:t>not</a:t>
            </a:r>
            <a:r>
              <a:rPr lang="ru-RU" sz="4000" dirty="0" smtClean="0"/>
              <a:t> ставится после первого вспомогательного глагола: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 smtClean="0"/>
              <a:t>John </a:t>
            </a:r>
            <a:r>
              <a:rPr lang="en-US" sz="4000" dirty="0" smtClean="0">
                <a:solidFill>
                  <a:srgbClr val="FF0000"/>
                </a:solidFill>
              </a:rPr>
              <a:t>hasn't been helped </a:t>
            </a:r>
            <a:r>
              <a:rPr lang="en-US" sz="4000" dirty="0" smtClean="0"/>
              <a:t>by Mary. - </a:t>
            </a:r>
            <a:r>
              <a:rPr lang="ru-RU" sz="4000" dirty="0" smtClean="0"/>
              <a:t>Джону Мэри не помогла</a:t>
            </a:r>
            <a:r>
              <a:rPr lang="en-US" sz="4000" dirty="0" smtClean="0"/>
              <a:t>.</a:t>
            </a:r>
            <a:endParaRPr lang="ru-RU" sz="40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вопросительной форме вспомогательный глагол (в сложной форме первый по счету) обычно ставится перед подлежащим:</a:t>
            </a:r>
          </a:p>
          <a:p>
            <a:r>
              <a:rPr lang="en-US" smtClean="0">
                <a:solidFill>
                  <a:srgbClr val="FF0000"/>
                </a:solidFill>
              </a:rPr>
              <a:t>Is</a:t>
            </a:r>
            <a:r>
              <a:rPr lang="en-US" smtClean="0"/>
              <a:t> John </a:t>
            </a:r>
            <a:r>
              <a:rPr lang="en-US" smtClean="0">
                <a:solidFill>
                  <a:srgbClr val="FF0000"/>
                </a:solidFill>
              </a:rPr>
              <a:t>helped</a:t>
            </a:r>
            <a:r>
              <a:rPr lang="en-US" smtClean="0"/>
              <a:t> by Mary? - </a:t>
            </a:r>
            <a:r>
              <a:rPr lang="ru-RU" smtClean="0"/>
              <a:t>Джону Мэри помогает</a:t>
            </a:r>
            <a:r>
              <a:rPr lang="en-US" smtClean="0"/>
              <a:t>?</a:t>
            </a:r>
            <a:endParaRPr lang="ru-RU" smtClean="0"/>
          </a:p>
          <a:p>
            <a:r>
              <a:rPr lang="en-US" smtClean="0">
                <a:solidFill>
                  <a:srgbClr val="FF0000"/>
                </a:solidFill>
              </a:rPr>
              <a:t>Has</a:t>
            </a:r>
            <a:r>
              <a:rPr lang="en-US" smtClean="0"/>
              <a:t> John </a:t>
            </a:r>
            <a:r>
              <a:rPr lang="en-US" smtClean="0">
                <a:solidFill>
                  <a:srgbClr val="FF0000"/>
                </a:solidFill>
              </a:rPr>
              <a:t>been helped </a:t>
            </a:r>
            <a:r>
              <a:rPr lang="en-US" smtClean="0"/>
              <a:t>by Mary? - </a:t>
            </a:r>
            <a:r>
              <a:rPr lang="ru-RU" smtClean="0"/>
              <a:t>Джону Мэри помогла</a:t>
            </a:r>
            <a:r>
              <a:rPr lang="en-US" smtClean="0"/>
              <a:t>?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Сказуемому в действительном залоге, выраженному сочетанием одного из модальных глаголов </a:t>
            </a:r>
            <a:r>
              <a:rPr lang="ru-RU" i="1" dirty="0" err="1" smtClean="0"/>
              <a:t>can</a:t>
            </a:r>
            <a:r>
              <a:rPr lang="ru-RU" i="1" dirty="0" smtClean="0"/>
              <a:t> (</a:t>
            </a:r>
            <a:r>
              <a:rPr lang="ru-RU" i="1" dirty="0" err="1" smtClean="0"/>
              <a:t>could</a:t>
            </a:r>
            <a:r>
              <a:rPr lang="ru-RU" i="1" dirty="0" smtClean="0"/>
              <a:t>), </a:t>
            </a:r>
            <a:r>
              <a:rPr lang="ru-RU" i="1" dirty="0" err="1" smtClean="0"/>
              <a:t>may</a:t>
            </a:r>
            <a:r>
              <a:rPr lang="ru-RU" i="1" dirty="0" smtClean="0"/>
              <a:t> (</a:t>
            </a:r>
            <a:r>
              <a:rPr lang="ru-RU" i="1" dirty="0" err="1" smtClean="0"/>
              <a:t>might</a:t>
            </a:r>
            <a:r>
              <a:rPr lang="ru-RU" i="1" dirty="0" smtClean="0"/>
              <a:t>), </a:t>
            </a:r>
            <a:r>
              <a:rPr lang="ru-RU" i="1" dirty="0" err="1" smtClean="0"/>
              <a:t>should</a:t>
            </a:r>
            <a:r>
              <a:rPr lang="ru-RU" i="1" dirty="0" smtClean="0"/>
              <a:t>, </a:t>
            </a:r>
            <a:r>
              <a:rPr lang="ru-RU" i="1" dirty="0" err="1" smtClean="0"/>
              <a:t>ought</a:t>
            </a:r>
            <a:r>
              <a:rPr lang="ru-RU" dirty="0" smtClean="0"/>
              <a:t> и т.д. с инфинитивом действительного залога, в страдательном залоге соответствует сочетание того же модального глагола с инфинитивом страдательного залога: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solidFill>
                  <a:srgbClr val="7030A0"/>
                </a:solidFill>
              </a:rPr>
              <a:t>We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must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finish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our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work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as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soon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as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possible</a:t>
            </a:r>
            <a:r>
              <a:rPr lang="ru-RU" dirty="0" smtClean="0">
                <a:solidFill>
                  <a:srgbClr val="7030A0"/>
                </a:solidFill>
              </a:rPr>
              <a:t>. - Мы должны закончить работу как можно скорее.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7030A0"/>
                </a:solidFill>
              </a:rPr>
              <a:t>Our work </a:t>
            </a:r>
            <a:r>
              <a:rPr lang="ru-RU" smtClean="0">
                <a:solidFill>
                  <a:srgbClr val="FF0000"/>
                </a:solidFill>
              </a:rPr>
              <a:t>must be finished </a:t>
            </a:r>
            <a:r>
              <a:rPr lang="ru-RU" smtClean="0">
                <a:solidFill>
                  <a:srgbClr val="7030A0"/>
                </a:solidFill>
              </a:rPr>
              <a:t>as soon as possible. - Наша работа должна быть закончена как можно скорее.</a:t>
            </a:r>
          </a:p>
          <a:p>
            <a:r>
              <a:rPr lang="en-US" smtClean="0">
                <a:solidFill>
                  <a:srgbClr val="7030A0"/>
                </a:solidFill>
              </a:rPr>
              <a:t>You ought to translate this article at once. - </a:t>
            </a:r>
            <a:r>
              <a:rPr lang="ru-RU" smtClean="0">
                <a:solidFill>
                  <a:srgbClr val="7030A0"/>
                </a:solidFill>
              </a:rPr>
              <a:t>Тебе следует перевести эту статью сразу же</a:t>
            </a:r>
            <a:r>
              <a:rPr lang="en-US" smtClean="0">
                <a:solidFill>
                  <a:srgbClr val="7030A0"/>
                </a:solidFill>
              </a:rPr>
              <a:t>.</a:t>
            </a:r>
            <a:endParaRPr lang="ru-RU" smtClean="0">
              <a:solidFill>
                <a:srgbClr val="7030A0"/>
              </a:solidFill>
            </a:endParaRPr>
          </a:p>
          <a:p>
            <a:r>
              <a:rPr lang="en-US" smtClean="0">
                <a:solidFill>
                  <a:srgbClr val="7030A0"/>
                </a:solidFill>
              </a:rPr>
              <a:t>This article </a:t>
            </a:r>
            <a:r>
              <a:rPr lang="en-US" smtClean="0">
                <a:solidFill>
                  <a:srgbClr val="FF0000"/>
                </a:solidFill>
              </a:rPr>
              <a:t>ought to be translated </a:t>
            </a:r>
            <a:r>
              <a:rPr lang="en-US" smtClean="0">
                <a:solidFill>
                  <a:srgbClr val="7030A0"/>
                </a:solidFill>
              </a:rPr>
              <a:t>at once. - </a:t>
            </a:r>
            <a:r>
              <a:rPr lang="ru-RU" smtClean="0">
                <a:solidFill>
                  <a:srgbClr val="7030A0"/>
                </a:solidFill>
              </a:rPr>
              <a:t>Эту статью следует перевести сразу же</a:t>
            </a:r>
            <a:r>
              <a:rPr lang="en-US" smtClean="0">
                <a:solidFill>
                  <a:srgbClr val="7030A0"/>
                </a:solidFill>
              </a:rPr>
              <a:t>.</a:t>
            </a:r>
            <a:endParaRPr lang="ru-RU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The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Passive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</a:rPr>
              <a:t>Voice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 smtClean="0"/>
              <a:t>Если в страдательной конструкции указывается исполнитель действия, выраженный одушевленным существительным или местоимением, ему предшествует предлог </a:t>
            </a:r>
            <a:r>
              <a:rPr lang="ru-RU" sz="3600" i="1" dirty="0" err="1" smtClean="0"/>
              <a:t>by</a:t>
            </a:r>
            <a:r>
              <a:rPr lang="ru-RU" sz="3600" dirty="0" smtClean="0"/>
              <a:t>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>
                <a:solidFill>
                  <a:srgbClr val="7030A0"/>
                </a:solidFill>
              </a:rPr>
              <a:t>The book </a:t>
            </a:r>
            <a:r>
              <a:rPr lang="en-US" sz="3600" dirty="0" smtClean="0">
                <a:solidFill>
                  <a:srgbClr val="FF0000"/>
                </a:solidFill>
              </a:rPr>
              <a:t>was written </a:t>
            </a:r>
            <a:r>
              <a:rPr lang="en-US" sz="3600" u="sng" dirty="0" smtClean="0">
                <a:solidFill>
                  <a:srgbClr val="7030A0"/>
                </a:solidFill>
              </a:rPr>
              <a:t>by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O.Wilde</a:t>
            </a:r>
            <a:r>
              <a:rPr lang="en-US" sz="3600" dirty="0" smtClean="0">
                <a:solidFill>
                  <a:srgbClr val="7030A0"/>
                </a:solidFill>
              </a:rPr>
              <a:t>. - </a:t>
            </a:r>
            <a:r>
              <a:rPr lang="ru-RU" sz="3600" dirty="0" smtClean="0">
                <a:solidFill>
                  <a:srgbClr val="7030A0"/>
                </a:solidFill>
              </a:rPr>
              <a:t>Книга была написана О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  <a:r>
              <a:rPr lang="ru-RU" sz="3600" dirty="0" smtClean="0">
                <a:solidFill>
                  <a:srgbClr val="7030A0"/>
                </a:solidFill>
              </a:rPr>
              <a:t>Уайльдом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  <a:endParaRPr lang="ru-RU" sz="3600" dirty="0" smtClean="0">
              <a:solidFill>
                <a:srgbClr val="7030A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647</Words>
  <Application>Microsoft Office PowerPoint</Application>
  <PresentationFormat>Экран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30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The Passive Voice</vt:lpstr>
      <vt:lpstr>The Passive Voice</vt:lpstr>
      <vt:lpstr>The Passive Voice</vt:lpstr>
      <vt:lpstr>The Passive Voice</vt:lpstr>
      <vt:lpstr>The Passive Voice</vt:lpstr>
      <vt:lpstr>The Passive Voice</vt:lpstr>
      <vt:lpstr>The Passive Voice</vt:lpstr>
      <vt:lpstr>The Passive Voice</vt:lpstr>
      <vt:lpstr>The Passive Voice</vt:lpstr>
      <vt:lpstr>The Passive Voice</vt:lpstr>
      <vt:lpstr>The Passive Voice</vt:lpstr>
      <vt:lpstr>The Passive Voice</vt:lpstr>
      <vt:lpstr>The Passive Voice</vt:lpstr>
      <vt:lpstr>The Passive Voice</vt:lpstr>
      <vt:lpstr>The Passive Voice</vt:lpstr>
      <vt:lpstr>Поставьте глагол в нужной форме:</vt:lpstr>
      <vt:lpstr>Проверь себя: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Ade'S</cp:lastModifiedBy>
  <cp:revision>10</cp:revision>
  <dcterms:created xsi:type="dcterms:W3CDTF">2010-09-19T16:18:16Z</dcterms:created>
  <dcterms:modified xsi:type="dcterms:W3CDTF">2015-01-15T18:16:10Z</dcterms:modified>
</cp:coreProperties>
</file>